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8" r:id="rId3"/>
    <p:sldId id="274" r:id="rId4"/>
    <p:sldId id="275" r:id="rId5"/>
    <p:sldId id="276" r:id="rId6"/>
    <p:sldId id="261" r:id="rId7"/>
    <p:sldId id="27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8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1" autoAdjust="0"/>
    <p:restoredTop sz="65242" autoAdjust="0"/>
  </p:normalViewPr>
  <p:slideViewPr>
    <p:cSldViewPr snapToGrid="0">
      <p:cViewPr varScale="1">
        <p:scale>
          <a:sx n="68" d="100"/>
          <a:sy n="68" d="100"/>
        </p:scale>
        <p:origin x="19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FCEB61-6681-4CCD-B464-4FAF75638E41}" type="datetimeFigureOut">
              <a:rPr lang="en-US" smtClean="0"/>
              <a:t>9/2/2022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CFFE4B-F8F7-4E0C-9889-24A09564AFDC}" type="slidenum">
              <a:rPr lang="en-US" smtClean="0"/>
              <a:t>‹#›</a:t>
            </a:fld>
            <a:endParaRPr lang="en-US"/>
          </a:p>
        </p:txBody>
      </p:sp>
    </p:spTree>
    <p:extLst>
      <p:ext uri="{BB962C8B-B14F-4D97-AF65-F5344CB8AC3E}">
        <p14:creationId xmlns:p14="http://schemas.microsoft.com/office/powerpoint/2010/main" val="2603030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I am a Postdoctoral Research Associate in the Karnes Laboratory in the College of Pharmacy at the University of Arizona. </a:t>
            </a:r>
            <a:endParaRPr lang="en-US" dirty="0"/>
          </a:p>
        </p:txBody>
      </p:sp>
      <p:sp>
        <p:nvSpPr>
          <p:cNvPr id="4" name="Slide Number Placeholder 3"/>
          <p:cNvSpPr>
            <a:spLocks noGrp="1"/>
          </p:cNvSpPr>
          <p:nvPr>
            <p:ph type="sldNum" sz="quarter" idx="5"/>
          </p:nvPr>
        </p:nvSpPr>
        <p:spPr/>
        <p:txBody>
          <a:bodyPr/>
          <a:lstStyle/>
          <a:p>
            <a:fld id="{6ECFFE4B-F8F7-4E0C-9889-24A09564AFDC}" type="slidenum">
              <a:rPr lang="en-US" smtClean="0"/>
              <a:t>1</a:t>
            </a:fld>
            <a:endParaRPr lang="en-US"/>
          </a:p>
        </p:txBody>
      </p:sp>
    </p:spTree>
    <p:extLst>
      <p:ext uri="{BB962C8B-B14F-4D97-AF65-F5344CB8AC3E}">
        <p14:creationId xmlns:p14="http://schemas.microsoft.com/office/powerpoint/2010/main" val="2315246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part of the Karnes Laboratory, my research broadly falls under the umbrella of precision medicine. </a:t>
            </a:r>
          </a:p>
        </p:txBody>
      </p:sp>
      <p:sp>
        <p:nvSpPr>
          <p:cNvPr id="4" name="Slide Number Placeholder 3"/>
          <p:cNvSpPr>
            <a:spLocks noGrp="1"/>
          </p:cNvSpPr>
          <p:nvPr>
            <p:ph type="sldNum" sz="quarter" idx="5"/>
          </p:nvPr>
        </p:nvSpPr>
        <p:spPr/>
        <p:txBody>
          <a:bodyPr/>
          <a:lstStyle/>
          <a:p>
            <a:fld id="{6ECFFE4B-F8F7-4E0C-9889-24A09564AFDC}" type="slidenum">
              <a:rPr lang="en-US" smtClean="0"/>
              <a:t>2</a:t>
            </a:fld>
            <a:endParaRPr lang="en-US"/>
          </a:p>
        </p:txBody>
      </p:sp>
    </p:spTree>
    <p:extLst>
      <p:ext uri="{BB962C8B-B14F-4D97-AF65-F5344CB8AC3E}">
        <p14:creationId xmlns:p14="http://schemas.microsoft.com/office/powerpoint/2010/main" val="2533753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the Karnes Lab is interested in cardiovascular phenotypes, and I dabble in ABO blood groups, HIT, and Warfarin</a:t>
            </a:r>
          </a:p>
        </p:txBody>
      </p:sp>
      <p:sp>
        <p:nvSpPr>
          <p:cNvPr id="4" name="Slide Number Placeholder 3"/>
          <p:cNvSpPr>
            <a:spLocks noGrp="1"/>
          </p:cNvSpPr>
          <p:nvPr>
            <p:ph type="sldNum" sz="quarter" idx="5"/>
          </p:nvPr>
        </p:nvSpPr>
        <p:spPr/>
        <p:txBody>
          <a:bodyPr/>
          <a:lstStyle/>
          <a:p>
            <a:fld id="{6ECFFE4B-F8F7-4E0C-9889-24A09564AFDC}" type="slidenum">
              <a:rPr lang="en-US" smtClean="0"/>
              <a:t>3</a:t>
            </a:fld>
            <a:endParaRPr lang="en-US"/>
          </a:p>
        </p:txBody>
      </p:sp>
    </p:spTree>
    <p:extLst>
      <p:ext uri="{BB962C8B-B14F-4D97-AF65-F5344CB8AC3E}">
        <p14:creationId xmlns:p14="http://schemas.microsoft.com/office/powerpoint/2010/main" val="3375391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HIT occurs when heparin (an anti-coagulant or blood thinner) initiates blood platelet activation which can then lead to thrombotic (blood clot) complications </a:t>
            </a:r>
          </a:p>
          <a:p>
            <a:r>
              <a:rPr lang="en-US" dirty="0"/>
              <a:t>	-heparin is given for a lot of reasons (ex: prevent blood clotting during open-heart surgery or to treat blood vessel and heart conditions) so this important,</a:t>
            </a:r>
          </a:p>
          <a:p>
            <a:r>
              <a:rPr lang="en-US" dirty="0"/>
              <a:t>	but there is risk in developing HIT which can result in heart attacks and strokes </a:t>
            </a:r>
          </a:p>
          <a:p>
            <a:endParaRPr lang="en-US" dirty="0"/>
          </a:p>
          <a:p>
            <a:r>
              <a:rPr lang="en-US" dirty="0"/>
              <a:t>The main question is finding out how we can determine who is at risk for developing HIT? One question we can ask is, can we identify any genetic variants that predispose you to developing HIT? </a:t>
            </a:r>
          </a:p>
        </p:txBody>
      </p:sp>
      <p:sp>
        <p:nvSpPr>
          <p:cNvPr id="4" name="Slide Number Placeholder 3"/>
          <p:cNvSpPr>
            <a:spLocks noGrp="1"/>
          </p:cNvSpPr>
          <p:nvPr>
            <p:ph type="sldNum" sz="quarter" idx="5"/>
          </p:nvPr>
        </p:nvSpPr>
        <p:spPr/>
        <p:txBody>
          <a:bodyPr/>
          <a:lstStyle/>
          <a:p>
            <a:fld id="{6ECFFE4B-F8F7-4E0C-9889-24A09564AFDC}" type="slidenum">
              <a:rPr lang="en-US" smtClean="0"/>
              <a:t>4</a:t>
            </a:fld>
            <a:endParaRPr lang="en-US"/>
          </a:p>
        </p:txBody>
      </p:sp>
    </p:spTree>
    <p:extLst>
      <p:ext uri="{BB962C8B-B14F-4D97-AF65-F5344CB8AC3E}">
        <p14:creationId xmlns:p14="http://schemas.microsoft.com/office/powerpoint/2010/main" val="885102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Warfarin is also an anticoagulant or blood thinner that is commonly used, but has two issue when it comes to dosing:</a:t>
            </a:r>
          </a:p>
          <a:p>
            <a:pPr marL="228600" indent="-228600">
              <a:buAutoNum type="arabicParenR"/>
            </a:pPr>
            <a:r>
              <a:rPr lang="en-US" dirty="0"/>
              <a:t>Dosing among patients is widely variable (5mgs vs 100mgs)</a:t>
            </a:r>
          </a:p>
          <a:p>
            <a:pPr marL="228600" indent="-228600">
              <a:buAutoNum type="arabicParenR"/>
            </a:pPr>
            <a:r>
              <a:rPr lang="en-US" dirty="0"/>
              <a:t>A narrow therapeutic window</a:t>
            </a:r>
          </a:p>
          <a:p>
            <a:pPr marL="0" indent="0">
              <a:buNone/>
            </a:pPr>
            <a:endParaRPr lang="en-US" dirty="0"/>
          </a:p>
          <a:p>
            <a:pPr marL="0" indent="0">
              <a:buNone/>
            </a:pPr>
            <a:r>
              <a:rPr lang="en-US" dirty="0"/>
              <a:t>Adverse reactions </a:t>
            </a:r>
          </a:p>
          <a:p>
            <a:pPr marL="0" indent="0">
              <a:buNone/>
            </a:pPr>
            <a:endParaRPr lang="en-US" dirty="0"/>
          </a:p>
          <a:p>
            <a:pPr marL="0" indent="0">
              <a:buNone/>
            </a:pPr>
            <a:r>
              <a:rPr lang="en-US" dirty="0"/>
              <a:t>Already know of some genomic variants in certain genes that influence how warfarin is metabolized and thus influences one’s proper stable dose. However, the issue is that most studies aimed on identifying influential genomic variants are done in populations of European ancestry which is not representative of our global population. </a:t>
            </a:r>
          </a:p>
          <a:p>
            <a:pPr marL="0" indent="0">
              <a:buNone/>
            </a:pPr>
            <a:endParaRPr lang="en-US" dirty="0"/>
          </a:p>
          <a:p>
            <a:pPr marL="0" indent="0">
              <a:buNone/>
            </a:pPr>
            <a:r>
              <a:rPr lang="en-US" dirty="0"/>
              <a:t>The concern isn’t that our genetics are so very different between populations, its that there </a:t>
            </a:r>
            <a:r>
              <a:rPr lang="en-US" b="1" dirty="0"/>
              <a:t>may</a:t>
            </a:r>
            <a:r>
              <a:rPr lang="en-US" dirty="0"/>
              <a:t> be different frequencies of alleles among populations. </a:t>
            </a:r>
          </a:p>
        </p:txBody>
      </p:sp>
      <p:sp>
        <p:nvSpPr>
          <p:cNvPr id="4" name="Slide Number Placeholder 3"/>
          <p:cNvSpPr>
            <a:spLocks noGrp="1"/>
          </p:cNvSpPr>
          <p:nvPr>
            <p:ph type="sldNum" sz="quarter" idx="5"/>
          </p:nvPr>
        </p:nvSpPr>
        <p:spPr/>
        <p:txBody>
          <a:bodyPr/>
          <a:lstStyle/>
          <a:p>
            <a:fld id="{6ECFFE4B-F8F7-4E0C-9889-24A09564AFDC}" type="slidenum">
              <a:rPr lang="en-US" smtClean="0"/>
              <a:t>5</a:t>
            </a:fld>
            <a:endParaRPr lang="en-US"/>
          </a:p>
        </p:txBody>
      </p:sp>
    </p:spTree>
    <p:extLst>
      <p:ext uri="{BB962C8B-B14F-4D97-AF65-F5344CB8AC3E}">
        <p14:creationId xmlns:p14="http://schemas.microsoft.com/office/powerpoint/2010/main" val="2851349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A commonly use hypothesis-generating approach we are taking is GWAS or genome-wide association studies to try to identify genomic variants associated with HIT or variability in Warfarin dosing.</a:t>
            </a:r>
          </a:p>
          <a:p>
            <a:pPr algn="l"/>
            <a:endParaRPr lang="en-US" dirty="0"/>
          </a:p>
          <a:p>
            <a:pPr algn="l"/>
            <a:r>
              <a:rPr lang="en-US" dirty="0"/>
              <a:t>So you are essentially doing a million regressions between a single genomic variant, and either a continuous trait or the absence or presence of disease, then plot the p-values with the variants on the x-axis and look for a variant that significantly associates with you phenotype </a:t>
            </a:r>
          </a:p>
        </p:txBody>
      </p:sp>
      <p:sp>
        <p:nvSpPr>
          <p:cNvPr id="4" name="Slide Number Placeholder 3"/>
          <p:cNvSpPr>
            <a:spLocks noGrp="1"/>
          </p:cNvSpPr>
          <p:nvPr>
            <p:ph type="sldNum" sz="quarter" idx="5"/>
          </p:nvPr>
        </p:nvSpPr>
        <p:spPr/>
        <p:txBody>
          <a:bodyPr/>
          <a:lstStyle/>
          <a:p>
            <a:fld id="{6ECFFE4B-F8F7-4E0C-9889-24A09564AFDC}" type="slidenum">
              <a:rPr lang="en-US" smtClean="0"/>
              <a:t>6</a:t>
            </a:fld>
            <a:endParaRPr lang="en-US"/>
          </a:p>
        </p:txBody>
      </p:sp>
    </p:spTree>
    <p:extLst>
      <p:ext uri="{BB962C8B-B14F-4D97-AF65-F5344CB8AC3E}">
        <p14:creationId xmlns:p14="http://schemas.microsoft.com/office/powerpoint/2010/main" val="3177808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An issue with past studies that have been done with warfarin and HIT, is that most of the studies have been in predominantly European populations. And the issue isn’t that our genetics are vastly different between whatever buckets we want to put people in, its that they may be slightly different </a:t>
            </a:r>
            <a:r>
              <a:rPr lang="en-US" dirty="0" err="1"/>
              <a:t>prevalences</a:t>
            </a:r>
            <a:r>
              <a:rPr lang="en-US" dirty="0"/>
              <a:t> of genetic variants in some populations.  We want to have the full picture, not just one population. So we need to adjust our models to accommodate for population structure.</a:t>
            </a:r>
          </a:p>
          <a:p>
            <a:pPr algn="l"/>
            <a:endParaRPr lang="en-US" dirty="0"/>
          </a:p>
          <a:p>
            <a:pPr algn="l"/>
            <a:r>
              <a:rPr lang="en-US" dirty="0"/>
              <a:t>On that note</a:t>
            </a:r>
          </a:p>
        </p:txBody>
      </p:sp>
      <p:sp>
        <p:nvSpPr>
          <p:cNvPr id="4" name="Slide Number Placeholder 3"/>
          <p:cNvSpPr>
            <a:spLocks noGrp="1"/>
          </p:cNvSpPr>
          <p:nvPr>
            <p:ph type="sldNum" sz="quarter" idx="5"/>
          </p:nvPr>
        </p:nvSpPr>
        <p:spPr/>
        <p:txBody>
          <a:bodyPr/>
          <a:lstStyle/>
          <a:p>
            <a:fld id="{6ECFFE4B-F8F7-4E0C-9889-24A09564AFDC}" type="slidenum">
              <a:rPr lang="en-US" smtClean="0"/>
              <a:t>7</a:t>
            </a:fld>
            <a:endParaRPr lang="en-US"/>
          </a:p>
        </p:txBody>
      </p:sp>
    </p:spTree>
    <p:extLst>
      <p:ext uri="{BB962C8B-B14F-4D97-AF65-F5344CB8AC3E}">
        <p14:creationId xmlns:p14="http://schemas.microsoft.com/office/powerpoint/2010/main" val="3739522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FA3F6-7D1A-4E6C-8911-CCC647FE2F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55A365-72CD-49FA-BE7A-E726859A18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AECC4C-7E2A-429A-9722-27C41EE0D3E2}"/>
              </a:ext>
            </a:extLst>
          </p:cNvPr>
          <p:cNvSpPr>
            <a:spLocks noGrp="1"/>
          </p:cNvSpPr>
          <p:nvPr>
            <p:ph type="dt" sz="half" idx="10"/>
          </p:nvPr>
        </p:nvSpPr>
        <p:spPr/>
        <p:txBody>
          <a:bodyPr/>
          <a:lstStyle/>
          <a:p>
            <a:fld id="{AFCB11BC-D436-46AA-9CBC-1C5D869D7582}" type="datetimeFigureOut">
              <a:rPr lang="en-US" smtClean="0"/>
              <a:t>9/2/2022</a:t>
            </a:fld>
            <a:endParaRPr lang="en-US"/>
          </a:p>
        </p:txBody>
      </p:sp>
      <p:sp>
        <p:nvSpPr>
          <p:cNvPr id="5" name="Footer Placeholder 4">
            <a:extLst>
              <a:ext uri="{FF2B5EF4-FFF2-40B4-BE49-F238E27FC236}">
                <a16:creationId xmlns:a16="http://schemas.microsoft.com/office/drawing/2014/main" id="{03D8C83C-299A-4553-9E87-D612C4C22E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30B17-EC62-4D98-993E-56EA2BB7787D}"/>
              </a:ext>
            </a:extLst>
          </p:cNvPr>
          <p:cNvSpPr>
            <a:spLocks noGrp="1"/>
          </p:cNvSpPr>
          <p:nvPr>
            <p:ph type="sldNum" sz="quarter" idx="12"/>
          </p:nvPr>
        </p:nvSpPr>
        <p:spPr/>
        <p:txBody>
          <a:bodyPr/>
          <a:lstStyle/>
          <a:p>
            <a:fld id="{77B486F9-1179-40F8-823E-3B8D621FD6A7}" type="slidenum">
              <a:rPr lang="en-US" smtClean="0"/>
              <a:t>‹#›</a:t>
            </a:fld>
            <a:endParaRPr lang="en-US"/>
          </a:p>
        </p:txBody>
      </p:sp>
    </p:spTree>
    <p:extLst>
      <p:ext uri="{BB962C8B-B14F-4D97-AF65-F5344CB8AC3E}">
        <p14:creationId xmlns:p14="http://schemas.microsoft.com/office/powerpoint/2010/main" val="4167547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5EB90-C9BB-423C-A903-F4FE81E4DA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DBEFE7-3880-4EAF-91A4-D9D9E02BC1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517469-4B32-461E-B9DB-672236E5D5BC}"/>
              </a:ext>
            </a:extLst>
          </p:cNvPr>
          <p:cNvSpPr>
            <a:spLocks noGrp="1"/>
          </p:cNvSpPr>
          <p:nvPr>
            <p:ph type="dt" sz="half" idx="10"/>
          </p:nvPr>
        </p:nvSpPr>
        <p:spPr/>
        <p:txBody>
          <a:bodyPr/>
          <a:lstStyle/>
          <a:p>
            <a:fld id="{AFCB11BC-D436-46AA-9CBC-1C5D869D7582}" type="datetimeFigureOut">
              <a:rPr lang="en-US" smtClean="0"/>
              <a:t>9/2/2022</a:t>
            </a:fld>
            <a:endParaRPr lang="en-US"/>
          </a:p>
        </p:txBody>
      </p:sp>
      <p:sp>
        <p:nvSpPr>
          <p:cNvPr id="5" name="Footer Placeholder 4">
            <a:extLst>
              <a:ext uri="{FF2B5EF4-FFF2-40B4-BE49-F238E27FC236}">
                <a16:creationId xmlns:a16="http://schemas.microsoft.com/office/drawing/2014/main" id="{4FC36605-BC05-44BD-8343-061D335FE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5F9C70-08AB-4452-B69A-BBD1FA1B330C}"/>
              </a:ext>
            </a:extLst>
          </p:cNvPr>
          <p:cNvSpPr>
            <a:spLocks noGrp="1"/>
          </p:cNvSpPr>
          <p:nvPr>
            <p:ph type="sldNum" sz="quarter" idx="12"/>
          </p:nvPr>
        </p:nvSpPr>
        <p:spPr/>
        <p:txBody>
          <a:bodyPr/>
          <a:lstStyle/>
          <a:p>
            <a:fld id="{77B486F9-1179-40F8-823E-3B8D621FD6A7}" type="slidenum">
              <a:rPr lang="en-US" smtClean="0"/>
              <a:t>‹#›</a:t>
            </a:fld>
            <a:endParaRPr lang="en-US"/>
          </a:p>
        </p:txBody>
      </p:sp>
    </p:spTree>
    <p:extLst>
      <p:ext uri="{BB962C8B-B14F-4D97-AF65-F5344CB8AC3E}">
        <p14:creationId xmlns:p14="http://schemas.microsoft.com/office/powerpoint/2010/main" val="3904474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D2731C-244F-4184-853B-561BA301F5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B7F317-5604-4305-9050-99A491331D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8D70FC-8525-4D79-878F-C87B57ACE61E}"/>
              </a:ext>
            </a:extLst>
          </p:cNvPr>
          <p:cNvSpPr>
            <a:spLocks noGrp="1"/>
          </p:cNvSpPr>
          <p:nvPr>
            <p:ph type="dt" sz="half" idx="10"/>
          </p:nvPr>
        </p:nvSpPr>
        <p:spPr/>
        <p:txBody>
          <a:bodyPr/>
          <a:lstStyle/>
          <a:p>
            <a:fld id="{AFCB11BC-D436-46AA-9CBC-1C5D869D7582}" type="datetimeFigureOut">
              <a:rPr lang="en-US" smtClean="0"/>
              <a:t>9/2/2022</a:t>
            </a:fld>
            <a:endParaRPr lang="en-US"/>
          </a:p>
        </p:txBody>
      </p:sp>
      <p:sp>
        <p:nvSpPr>
          <p:cNvPr id="5" name="Footer Placeholder 4">
            <a:extLst>
              <a:ext uri="{FF2B5EF4-FFF2-40B4-BE49-F238E27FC236}">
                <a16:creationId xmlns:a16="http://schemas.microsoft.com/office/drawing/2014/main" id="{2490C933-9416-4A57-BE9A-97E744F9FD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B1734-2B1E-4307-8187-FBF091223123}"/>
              </a:ext>
            </a:extLst>
          </p:cNvPr>
          <p:cNvSpPr>
            <a:spLocks noGrp="1"/>
          </p:cNvSpPr>
          <p:nvPr>
            <p:ph type="sldNum" sz="quarter" idx="12"/>
          </p:nvPr>
        </p:nvSpPr>
        <p:spPr/>
        <p:txBody>
          <a:bodyPr/>
          <a:lstStyle/>
          <a:p>
            <a:fld id="{77B486F9-1179-40F8-823E-3B8D621FD6A7}" type="slidenum">
              <a:rPr lang="en-US" smtClean="0"/>
              <a:t>‹#›</a:t>
            </a:fld>
            <a:endParaRPr lang="en-US"/>
          </a:p>
        </p:txBody>
      </p:sp>
    </p:spTree>
    <p:extLst>
      <p:ext uri="{BB962C8B-B14F-4D97-AF65-F5344CB8AC3E}">
        <p14:creationId xmlns:p14="http://schemas.microsoft.com/office/powerpoint/2010/main" val="3815259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914C4-B781-45C3-BA7B-1F6BD0AE9D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FE3AC9-8169-4F27-9DC9-C9173E6433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C3E65A-986A-4EDC-85CF-E00439A81F8B}"/>
              </a:ext>
            </a:extLst>
          </p:cNvPr>
          <p:cNvSpPr>
            <a:spLocks noGrp="1"/>
          </p:cNvSpPr>
          <p:nvPr>
            <p:ph type="dt" sz="half" idx="10"/>
          </p:nvPr>
        </p:nvSpPr>
        <p:spPr/>
        <p:txBody>
          <a:bodyPr/>
          <a:lstStyle/>
          <a:p>
            <a:fld id="{AFCB11BC-D436-46AA-9CBC-1C5D869D7582}" type="datetimeFigureOut">
              <a:rPr lang="en-US" smtClean="0"/>
              <a:t>9/2/2022</a:t>
            </a:fld>
            <a:endParaRPr lang="en-US"/>
          </a:p>
        </p:txBody>
      </p:sp>
      <p:sp>
        <p:nvSpPr>
          <p:cNvPr id="5" name="Footer Placeholder 4">
            <a:extLst>
              <a:ext uri="{FF2B5EF4-FFF2-40B4-BE49-F238E27FC236}">
                <a16:creationId xmlns:a16="http://schemas.microsoft.com/office/drawing/2014/main" id="{D3375752-3E7A-46C3-A271-AFDF3E03F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4B3476-7D6F-4003-B3EE-8D3CAD4F53D1}"/>
              </a:ext>
            </a:extLst>
          </p:cNvPr>
          <p:cNvSpPr>
            <a:spLocks noGrp="1"/>
          </p:cNvSpPr>
          <p:nvPr>
            <p:ph type="sldNum" sz="quarter" idx="12"/>
          </p:nvPr>
        </p:nvSpPr>
        <p:spPr/>
        <p:txBody>
          <a:bodyPr/>
          <a:lstStyle/>
          <a:p>
            <a:fld id="{77B486F9-1179-40F8-823E-3B8D621FD6A7}" type="slidenum">
              <a:rPr lang="en-US" smtClean="0"/>
              <a:t>‹#›</a:t>
            </a:fld>
            <a:endParaRPr lang="en-US"/>
          </a:p>
        </p:txBody>
      </p:sp>
    </p:spTree>
    <p:extLst>
      <p:ext uri="{BB962C8B-B14F-4D97-AF65-F5344CB8AC3E}">
        <p14:creationId xmlns:p14="http://schemas.microsoft.com/office/powerpoint/2010/main" val="1658765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4E99-5542-4DC9-B9BD-508696C78C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93F9B-3242-4FE7-91D9-37BD18F10A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823B4E-6B50-4A2F-97EF-4D770ADFDB40}"/>
              </a:ext>
            </a:extLst>
          </p:cNvPr>
          <p:cNvSpPr>
            <a:spLocks noGrp="1"/>
          </p:cNvSpPr>
          <p:nvPr>
            <p:ph type="dt" sz="half" idx="10"/>
          </p:nvPr>
        </p:nvSpPr>
        <p:spPr/>
        <p:txBody>
          <a:bodyPr/>
          <a:lstStyle/>
          <a:p>
            <a:fld id="{AFCB11BC-D436-46AA-9CBC-1C5D869D7582}" type="datetimeFigureOut">
              <a:rPr lang="en-US" smtClean="0"/>
              <a:t>9/2/2022</a:t>
            </a:fld>
            <a:endParaRPr lang="en-US"/>
          </a:p>
        </p:txBody>
      </p:sp>
      <p:sp>
        <p:nvSpPr>
          <p:cNvPr id="5" name="Footer Placeholder 4">
            <a:extLst>
              <a:ext uri="{FF2B5EF4-FFF2-40B4-BE49-F238E27FC236}">
                <a16:creationId xmlns:a16="http://schemas.microsoft.com/office/drawing/2014/main" id="{063CAEEA-1F7A-44C7-8F26-E486C94E56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6964A1-8F38-4424-BEA8-8586CC81FEA3}"/>
              </a:ext>
            </a:extLst>
          </p:cNvPr>
          <p:cNvSpPr>
            <a:spLocks noGrp="1"/>
          </p:cNvSpPr>
          <p:nvPr>
            <p:ph type="sldNum" sz="quarter" idx="12"/>
          </p:nvPr>
        </p:nvSpPr>
        <p:spPr/>
        <p:txBody>
          <a:bodyPr/>
          <a:lstStyle/>
          <a:p>
            <a:fld id="{77B486F9-1179-40F8-823E-3B8D621FD6A7}" type="slidenum">
              <a:rPr lang="en-US" smtClean="0"/>
              <a:t>‹#›</a:t>
            </a:fld>
            <a:endParaRPr lang="en-US"/>
          </a:p>
        </p:txBody>
      </p:sp>
    </p:spTree>
    <p:extLst>
      <p:ext uri="{BB962C8B-B14F-4D97-AF65-F5344CB8AC3E}">
        <p14:creationId xmlns:p14="http://schemas.microsoft.com/office/powerpoint/2010/main" val="86899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7E906-BE21-444B-8A10-2C0E71C6C9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12AEC9-BB64-434C-990E-6774B17459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199E22-2718-4B26-A3A2-B9D5BE663D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AA53B8-2BF8-4DC3-BA2C-D6490207441F}"/>
              </a:ext>
            </a:extLst>
          </p:cNvPr>
          <p:cNvSpPr>
            <a:spLocks noGrp="1"/>
          </p:cNvSpPr>
          <p:nvPr>
            <p:ph type="dt" sz="half" idx="10"/>
          </p:nvPr>
        </p:nvSpPr>
        <p:spPr/>
        <p:txBody>
          <a:bodyPr/>
          <a:lstStyle/>
          <a:p>
            <a:fld id="{AFCB11BC-D436-46AA-9CBC-1C5D869D7582}" type="datetimeFigureOut">
              <a:rPr lang="en-US" smtClean="0"/>
              <a:t>9/2/2022</a:t>
            </a:fld>
            <a:endParaRPr lang="en-US"/>
          </a:p>
        </p:txBody>
      </p:sp>
      <p:sp>
        <p:nvSpPr>
          <p:cNvPr id="6" name="Footer Placeholder 5">
            <a:extLst>
              <a:ext uri="{FF2B5EF4-FFF2-40B4-BE49-F238E27FC236}">
                <a16:creationId xmlns:a16="http://schemas.microsoft.com/office/drawing/2014/main" id="{2F21555E-1315-42A4-B901-191E3273EB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1323-4CFD-477A-A344-95F40534F1BD}"/>
              </a:ext>
            </a:extLst>
          </p:cNvPr>
          <p:cNvSpPr>
            <a:spLocks noGrp="1"/>
          </p:cNvSpPr>
          <p:nvPr>
            <p:ph type="sldNum" sz="quarter" idx="12"/>
          </p:nvPr>
        </p:nvSpPr>
        <p:spPr/>
        <p:txBody>
          <a:bodyPr/>
          <a:lstStyle/>
          <a:p>
            <a:fld id="{77B486F9-1179-40F8-823E-3B8D621FD6A7}" type="slidenum">
              <a:rPr lang="en-US" smtClean="0"/>
              <a:t>‹#›</a:t>
            </a:fld>
            <a:endParaRPr lang="en-US"/>
          </a:p>
        </p:txBody>
      </p:sp>
    </p:spTree>
    <p:extLst>
      <p:ext uri="{BB962C8B-B14F-4D97-AF65-F5344CB8AC3E}">
        <p14:creationId xmlns:p14="http://schemas.microsoft.com/office/powerpoint/2010/main" val="1642071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170A-22B9-4FB5-BB6D-470C083B61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AEEBD2-28B2-4B00-A988-D62F674119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7038FC-2CB1-4FE1-95B3-D3131DB1ED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8FAF8A-125C-4026-9F8A-6811DC8294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287C76-6DF6-4A99-A69A-969BE94DC2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14305B-5605-4959-B636-914FB34801F6}"/>
              </a:ext>
            </a:extLst>
          </p:cNvPr>
          <p:cNvSpPr>
            <a:spLocks noGrp="1"/>
          </p:cNvSpPr>
          <p:nvPr>
            <p:ph type="dt" sz="half" idx="10"/>
          </p:nvPr>
        </p:nvSpPr>
        <p:spPr/>
        <p:txBody>
          <a:bodyPr/>
          <a:lstStyle/>
          <a:p>
            <a:fld id="{AFCB11BC-D436-46AA-9CBC-1C5D869D7582}" type="datetimeFigureOut">
              <a:rPr lang="en-US" smtClean="0"/>
              <a:t>9/2/2022</a:t>
            </a:fld>
            <a:endParaRPr lang="en-US"/>
          </a:p>
        </p:txBody>
      </p:sp>
      <p:sp>
        <p:nvSpPr>
          <p:cNvPr id="8" name="Footer Placeholder 7">
            <a:extLst>
              <a:ext uri="{FF2B5EF4-FFF2-40B4-BE49-F238E27FC236}">
                <a16:creationId xmlns:a16="http://schemas.microsoft.com/office/drawing/2014/main" id="{3FAC1466-6686-4E19-BD88-0A8D8B698B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AF5C98-C9EE-4ABF-BC4E-271CBFE70FD0}"/>
              </a:ext>
            </a:extLst>
          </p:cNvPr>
          <p:cNvSpPr>
            <a:spLocks noGrp="1"/>
          </p:cNvSpPr>
          <p:nvPr>
            <p:ph type="sldNum" sz="quarter" idx="12"/>
          </p:nvPr>
        </p:nvSpPr>
        <p:spPr/>
        <p:txBody>
          <a:bodyPr/>
          <a:lstStyle/>
          <a:p>
            <a:fld id="{77B486F9-1179-40F8-823E-3B8D621FD6A7}" type="slidenum">
              <a:rPr lang="en-US" smtClean="0"/>
              <a:t>‹#›</a:t>
            </a:fld>
            <a:endParaRPr lang="en-US"/>
          </a:p>
        </p:txBody>
      </p:sp>
    </p:spTree>
    <p:extLst>
      <p:ext uri="{BB962C8B-B14F-4D97-AF65-F5344CB8AC3E}">
        <p14:creationId xmlns:p14="http://schemas.microsoft.com/office/powerpoint/2010/main" val="1620254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0A25-686A-4B78-8EC0-1FAC41FA89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B702A4-E33C-4E3F-8A6E-648D61FCEB5E}"/>
              </a:ext>
            </a:extLst>
          </p:cNvPr>
          <p:cNvSpPr>
            <a:spLocks noGrp="1"/>
          </p:cNvSpPr>
          <p:nvPr>
            <p:ph type="dt" sz="half" idx="10"/>
          </p:nvPr>
        </p:nvSpPr>
        <p:spPr/>
        <p:txBody>
          <a:bodyPr/>
          <a:lstStyle/>
          <a:p>
            <a:fld id="{AFCB11BC-D436-46AA-9CBC-1C5D869D7582}" type="datetimeFigureOut">
              <a:rPr lang="en-US" smtClean="0"/>
              <a:t>9/2/2022</a:t>
            </a:fld>
            <a:endParaRPr lang="en-US"/>
          </a:p>
        </p:txBody>
      </p:sp>
      <p:sp>
        <p:nvSpPr>
          <p:cNvPr id="4" name="Footer Placeholder 3">
            <a:extLst>
              <a:ext uri="{FF2B5EF4-FFF2-40B4-BE49-F238E27FC236}">
                <a16:creationId xmlns:a16="http://schemas.microsoft.com/office/drawing/2014/main" id="{2AB6E4D0-DC8C-4797-BFE3-B19CADFEDF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B3D0BA-D38F-438A-B30E-6D4E542608E4}"/>
              </a:ext>
            </a:extLst>
          </p:cNvPr>
          <p:cNvSpPr>
            <a:spLocks noGrp="1"/>
          </p:cNvSpPr>
          <p:nvPr>
            <p:ph type="sldNum" sz="quarter" idx="12"/>
          </p:nvPr>
        </p:nvSpPr>
        <p:spPr/>
        <p:txBody>
          <a:bodyPr/>
          <a:lstStyle/>
          <a:p>
            <a:fld id="{77B486F9-1179-40F8-823E-3B8D621FD6A7}" type="slidenum">
              <a:rPr lang="en-US" smtClean="0"/>
              <a:t>‹#›</a:t>
            </a:fld>
            <a:endParaRPr lang="en-US"/>
          </a:p>
        </p:txBody>
      </p:sp>
    </p:spTree>
    <p:extLst>
      <p:ext uri="{BB962C8B-B14F-4D97-AF65-F5344CB8AC3E}">
        <p14:creationId xmlns:p14="http://schemas.microsoft.com/office/powerpoint/2010/main" val="1148944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2A95DD-F9DE-437E-90CE-1FC4FB6603A4}"/>
              </a:ext>
            </a:extLst>
          </p:cNvPr>
          <p:cNvSpPr>
            <a:spLocks noGrp="1"/>
          </p:cNvSpPr>
          <p:nvPr>
            <p:ph type="dt" sz="half" idx="10"/>
          </p:nvPr>
        </p:nvSpPr>
        <p:spPr/>
        <p:txBody>
          <a:bodyPr/>
          <a:lstStyle/>
          <a:p>
            <a:fld id="{AFCB11BC-D436-46AA-9CBC-1C5D869D7582}" type="datetimeFigureOut">
              <a:rPr lang="en-US" smtClean="0"/>
              <a:t>9/2/2022</a:t>
            </a:fld>
            <a:endParaRPr lang="en-US"/>
          </a:p>
        </p:txBody>
      </p:sp>
      <p:sp>
        <p:nvSpPr>
          <p:cNvPr id="3" name="Footer Placeholder 2">
            <a:extLst>
              <a:ext uri="{FF2B5EF4-FFF2-40B4-BE49-F238E27FC236}">
                <a16:creationId xmlns:a16="http://schemas.microsoft.com/office/drawing/2014/main" id="{543E8915-1768-45E7-9905-ADC9916BBC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A04478-45D2-46DF-B97C-4E286A924B32}"/>
              </a:ext>
            </a:extLst>
          </p:cNvPr>
          <p:cNvSpPr>
            <a:spLocks noGrp="1"/>
          </p:cNvSpPr>
          <p:nvPr>
            <p:ph type="sldNum" sz="quarter" idx="12"/>
          </p:nvPr>
        </p:nvSpPr>
        <p:spPr/>
        <p:txBody>
          <a:bodyPr/>
          <a:lstStyle/>
          <a:p>
            <a:fld id="{77B486F9-1179-40F8-823E-3B8D621FD6A7}" type="slidenum">
              <a:rPr lang="en-US" smtClean="0"/>
              <a:t>‹#›</a:t>
            </a:fld>
            <a:endParaRPr lang="en-US"/>
          </a:p>
        </p:txBody>
      </p:sp>
    </p:spTree>
    <p:extLst>
      <p:ext uri="{BB962C8B-B14F-4D97-AF65-F5344CB8AC3E}">
        <p14:creationId xmlns:p14="http://schemas.microsoft.com/office/powerpoint/2010/main" val="3857353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69F54-293E-4722-B6ED-1CA623B347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9ED997-8F5C-440C-91F3-E2699E36FA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9B50F7-BAD0-4F9C-8A6B-BF30B03EBA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AEDAE9-264E-4606-B3EA-CF30DC0DA772}"/>
              </a:ext>
            </a:extLst>
          </p:cNvPr>
          <p:cNvSpPr>
            <a:spLocks noGrp="1"/>
          </p:cNvSpPr>
          <p:nvPr>
            <p:ph type="dt" sz="half" idx="10"/>
          </p:nvPr>
        </p:nvSpPr>
        <p:spPr/>
        <p:txBody>
          <a:bodyPr/>
          <a:lstStyle/>
          <a:p>
            <a:fld id="{AFCB11BC-D436-46AA-9CBC-1C5D869D7582}" type="datetimeFigureOut">
              <a:rPr lang="en-US" smtClean="0"/>
              <a:t>9/2/2022</a:t>
            </a:fld>
            <a:endParaRPr lang="en-US"/>
          </a:p>
        </p:txBody>
      </p:sp>
      <p:sp>
        <p:nvSpPr>
          <p:cNvPr id="6" name="Footer Placeholder 5">
            <a:extLst>
              <a:ext uri="{FF2B5EF4-FFF2-40B4-BE49-F238E27FC236}">
                <a16:creationId xmlns:a16="http://schemas.microsoft.com/office/drawing/2014/main" id="{8C9F8AB5-D703-483A-B0B9-02057AB46E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41146C-9B06-4A95-BEC4-313C7058254E}"/>
              </a:ext>
            </a:extLst>
          </p:cNvPr>
          <p:cNvSpPr>
            <a:spLocks noGrp="1"/>
          </p:cNvSpPr>
          <p:nvPr>
            <p:ph type="sldNum" sz="quarter" idx="12"/>
          </p:nvPr>
        </p:nvSpPr>
        <p:spPr/>
        <p:txBody>
          <a:bodyPr/>
          <a:lstStyle/>
          <a:p>
            <a:fld id="{77B486F9-1179-40F8-823E-3B8D621FD6A7}" type="slidenum">
              <a:rPr lang="en-US" smtClean="0"/>
              <a:t>‹#›</a:t>
            </a:fld>
            <a:endParaRPr lang="en-US"/>
          </a:p>
        </p:txBody>
      </p:sp>
    </p:spTree>
    <p:extLst>
      <p:ext uri="{BB962C8B-B14F-4D97-AF65-F5344CB8AC3E}">
        <p14:creationId xmlns:p14="http://schemas.microsoft.com/office/powerpoint/2010/main" val="415421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95E94-DBF6-4BCD-A845-F78D347275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B0D4B0-09FA-4359-A90B-3E38B9F1F1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87DEF6-7DE3-40E8-A502-522E2C3565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10F1E6-ADA2-4B14-B324-D069CC273025}"/>
              </a:ext>
            </a:extLst>
          </p:cNvPr>
          <p:cNvSpPr>
            <a:spLocks noGrp="1"/>
          </p:cNvSpPr>
          <p:nvPr>
            <p:ph type="dt" sz="half" idx="10"/>
          </p:nvPr>
        </p:nvSpPr>
        <p:spPr/>
        <p:txBody>
          <a:bodyPr/>
          <a:lstStyle/>
          <a:p>
            <a:fld id="{AFCB11BC-D436-46AA-9CBC-1C5D869D7582}" type="datetimeFigureOut">
              <a:rPr lang="en-US" smtClean="0"/>
              <a:t>9/2/2022</a:t>
            </a:fld>
            <a:endParaRPr lang="en-US"/>
          </a:p>
        </p:txBody>
      </p:sp>
      <p:sp>
        <p:nvSpPr>
          <p:cNvPr id="6" name="Footer Placeholder 5">
            <a:extLst>
              <a:ext uri="{FF2B5EF4-FFF2-40B4-BE49-F238E27FC236}">
                <a16:creationId xmlns:a16="http://schemas.microsoft.com/office/drawing/2014/main" id="{C368CEAD-2EFA-4AFB-BEF0-A566445F71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C7F524-233B-43E4-B5AD-7AA3EB7A4A93}"/>
              </a:ext>
            </a:extLst>
          </p:cNvPr>
          <p:cNvSpPr>
            <a:spLocks noGrp="1"/>
          </p:cNvSpPr>
          <p:nvPr>
            <p:ph type="sldNum" sz="quarter" idx="12"/>
          </p:nvPr>
        </p:nvSpPr>
        <p:spPr/>
        <p:txBody>
          <a:bodyPr/>
          <a:lstStyle/>
          <a:p>
            <a:fld id="{77B486F9-1179-40F8-823E-3B8D621FD6A7}" type="slidenum">
              <a:rPr lang="en-US" smtClean="0"/>
              <a:t>‹#›</a:t>
            </a:fld>
            <a:endParaRPr lang="en-US"/>
          </a:p>
        </p:txBody>
      </p:sp>
    </p:spTree>
    <p:extLst>
      <p:ext uri="{BB962C8B-B14F-4D97-AF65-F5344CB8AC3E}">
        <p14:creationId xmlns:p14="http://schemas.microsoft.com/office/powerpoint/2010/main" val="657559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232172-9D89-480F-939F-46A0E120F9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9C576F-4736-4E3E-B984-F6502A1E81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F3FADD-F94C-47B3-818A-28A860D53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B11BC-D436-46AA-9CBC-1C5D869D7582}" type="datetimeFigureOut">
              <a:rPr lang="en-US" smtClean="0"/>
              <a:t>9/2/2022</a:t>
            </a:fld>
            <a:endParaRPr lang="en-US"/>
          </a:p>
        </p:txBody>
      </p:sp>
      <p:sp>
        <p:nvSpPr>
          <p:cNvPr id="5" name="Footer Placeholder 4">
            <a:extLst>
              <a:ext uri="{FF2B5EF4-FFF2-40B4-BE49-F238E27FC236}">
                <a16:creationId xmlns:a16="http://schemas.microsoft.com/office/drawing/2014/main" id="{1EC7DEF6-24EF-4F41-9A2D-0314DD1B5C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BDF874-B97D-4A01-AEBA-4B410B1012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B486F9-1179-40F8-823E-3B8D621FD6A7}" type="slidenum">
              <a:rPr lang="en-US" smtClean="0"/>
              <a:t>‹#›</a:t>
            </a:fld>
            <a:endParaRPr lang="en-US"/>
          </a:p>
        </p:txBody>
      </p:sp>
    </p:spTree>
    <p:extLst>
      <p:ext uri="{BB962C8B-B14F-4D97-AF65-F5344CB8AC3E}">
        <p14:creationId xmlns:p14="http://schemas.microsoft.com/office/powerpoint/2010/main" val="1399808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C65B20-5EC5-4651-BF67-9AEE6233EDC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928"/>
                    </a14:imgEffect>
                  </a14:imgLayer>
                </a14:imgProps>
              </a:ext>
              <a:ext uri="{28A0092B-C50C-407E-A947-70E740481C1C}">
                <a14:useLocalDpi xmlns:a14="http://schemas.microsoft.com/office/drawing/2010/main" val="0"/>
              </a:ext>
            </a:extLst>
          </a:blip>
          <a:srcRect/>
          <a:stretch/>
        </p:blipFill>
        <p:spPr>
          <a:xfrm>
            <a:off x="-370114" y="0"/>
            <a:ext cx="5343897" cy="6858000"/>
          </a:xfrm>
          <a:prstGeom prst="rect">
            <a:avLst/>
          </a:prstGeom>
        </p:spPr>
      </p:pic>
      <p:sp>
        <p:nvSpPr>
          <p:cNvPr id="6" name="TextBox 5">
            <a:extLst>
              <a:ext uri="{FF2B5EF4-FFF2-40B4-BE49-F238E27FC236}">
                <a16:creationId xmlns:a16="http://schemas.microsoft.com/office/drawing/2014/main" id="{903573AF-EE7C-475C-99CF-D9C1F20BCC88}"/>
              </a:ext>
            </a:extLst>
          </p:cNvPr>
          <p:cNvSpPr txBox="1"/>
          <p:nvPr/>
        </p:nvSpPr>
        <p:spPr>
          <a:xfrm>
            <a:off x="2871611" y="6488668"/>
            <a:ext cx="1919111" cy="369332"/>
          </a:xfrm>
          <a:prstGeom prst="rect">
            <a:avLst/>
          </a:prstGeom>
          <a:noFill/>
        </p:spPr>
        <p:txBody>
          <a:bodyPr wrap="square" rtlCol="0">
            <a:spAutoFit/>
          </a:bodyPr>
          <a:lstStyle/>
          <a:p>
            <a:pPr algn="r"/>
            <a:r>
              <a:rPr lang="en-US" dirty="0">
                <a:solidFill>
                  <a:schemeClr val="bg1"/>
                </a:solidFill>
              </a:rPr>
              <a:t>Anirudh Reddy </a:t>
            </a:r>
          </a:p>
        </p:txBody>
      </p:sp>
      <p:sp>
        <p:nvSpPr>
          <p:cNvPr id="7" name="TextBox 6">
            <a:extLst>
              <a:ext uri="{FF2B5EF4-FFF2-40B4-BE49-F238E27FC236}">
                <a16:creationId xmlns:a16="http://schemas.microsoft.com/office/drawing/2014/main" id="{FFE3F0A7-D34F-42E0-A740-0DA35D63A47B}"/>
              </a:ext>
            </a:extLst>
          </p:cNvPr>
          <p:cNvSpPr txBox="1"/>
          <p:nvPr/>
        </p:nvSpPr>
        <p:spPr>
          <a:xfrm>
            <a:off x="5238042" y="2233116"/>
            <a:ext cx="6344355" cy="707886"/>
          </a:xfrm>
          <a:prstGeom prst="rect">
            <a:avLst/>
          </a:prstGeom>
          <a:noFill/>
        </p:spPr>
        <p:txBody>
          <a:bodyPr wrap="square" rtlCol="0">
            <a:spAutoFit/>
          </a:bodyPr>
          <a:lstStyle/>
          <a:p>
            <a:pPr algn="ctr"/>
            <a:r>
              <a:rPr lang="en-US" sz="4000" dirty="0"/>
              <a:t>DSF Introduction</a:t>
            </a:r>
          </a:p>
        </p:txBody>
      </p:sp>
      <p:cxnSp>
        <p:nvCxnSpPr>
          <p:cNvPr id="9" name="Straight Connector 8">
            <a:extLst>
              <a:ext uri="{FF2B5EF4-FFF2-40B4-BE49-F238E27FC236}">
                <a16:creationId xmlns:a16="http://schemas.microsoft.com/office/drawing/2014/main" id="{A232DC4B-6F2B-4CFC-B0AC-757AED1FA05F}"/>
              </a:ext>
            </a:extLst>
          </p:cNvPr>
          <p:cNvCxnSpPr/>
          <p:nvPr/>
        </p:nvCxnSpPr>
        <p:spPr>
          <a:xfrm>
            <a:off x="5480754" y="3429000"/>
            <a:ext cx="5858934"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23A83B7-2C3B-4848-B4DD-D97CFF2E34EF}"/>
              </a:ext>
            </a:extLst>
          </p:cNvPr>
          <p:cNvSpPr txBox="1"/>
          <p:nvPr/>
        </p:nvSpPr>
        <p:spPr>
          <a:xfrm>
            <a:off x="6055387" y="4052711"/>
            <a:ext cx="4709667" cy="1477328"/>
          </a:xfrm>
          <a:prstGeom prst="rect">
            <a:avLst/>
          </a:prstGeom>
          <a:noFill/>
        </p:spPr>
        <p:txBody>
          <a:bodyPr wrap="square" rtlCol="0">
            <a:spAutoFit/>
          </a:bodyPr>
          <a:lstStyle/>
          <a:p>
            <a:pPr algn="ctr"/>
            <a:r>
              <a:rPr lang="en-US" b="1" dirty="0"/>
              <a:t>Kiana Lee Martinez, PhD</a:t>
            </a:r>
          </a:p>
          <a:p>
            <a:pPr algn="ctr"/>
            <a:r>
              <a:rPr lang="en-US" dirty="0"/>
              <a:t>Postdoctoral Research Associate</a:t>
            </a:r>
          </a:p>
          <a:p>
            <a:pPr algn="ctr"/>
            <a:r>
              <a:rPr lang="en-US" dirty="0"/>
              <a:t>Pharmacy Practice and Science</a:t>
            </a:r>
          </a:p>
          <a:p>
            <a:pPr algn="ctr"/>
            <a:r>
              <a:rPr lang="en-US" dirty="0"/>
              <a:t>College of Pharmacy</a:t>
            </a:r>
          </a:p>
          <a:p>
            <a:pPr algn="ctr"/>
            <a:r>
              <a:rPr lang="en-US" dirty="0"/>
              <a:t>THE UNIVERSITY OF ARIZONA</a:t>
            </a:r>
          </a:p>
        </p:txBody>
      </p:sp>
    </p:spTree>
    <p:extLst>
      <p:ext uri="{BB962C8B-B14F-4D97-AF65-F5344CB8AC3E}">
        <p14:creationId xmlns:p14="http://schemas.microsoft.com/office/powerpoint/2010/main" val="729756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9438449-D0AC-42FA-A962-8752C7E23937}"/>
              </a:ext>
            </a:extLst>
          </p:cNvPr>
          <p:cNvSpPr/>
          <p:nvPr/>
        </p:nvSpPr>
        <p:spPr>
          <a:xfrm>
            <a:off x="6601626" y="4797457"/>
            <a:ext cx="2822712" cy="1970948"/>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Diagram&#10;&#10;Description automatically generated">
            <a:extLst>
              <a:ext uri="{FF2B5EF4-FFF2-40B4-BE49-F238E27FC236}">
                <a16:creationId xmlns:a16="http://schemas.microsoft.com/office/drawing/2014/main" id="{0DF88E95-5D2C-229A-34AC-CEE1C2B5B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64642" cy="6858000"/>
          </a:xfrm>
          <a:prstGeom prst="rect">
            <a:avLst/>
          </a:prstGeom>
        </p:spPr>
      </p:pic>
      <p:sp>
        <p:nvSpPr>
          <p:cNvPr id="7" name="TextBox 6">
            <a:extLst>
              <a:ext uri="{FF2B5EF4-FFF2-40B4-BE49-F238E27FC236}">
                <a16:creationId xmlns:a16="http://schemas.microsoft.com/office/drawing/2014/main" id="{C761B490-29F1-964F-8E81-D0A3CE759424}"/>
              </a:ext>
            </a:extLst>
          </p:cNvPr>
          <p:cNvSpPr txBox="1"/>
          <p:nvPr/>
        </p:nvSpPr>
        <p:spPr>
          <a:xfrm>
            <a:off x="8991600" y="555171"/>
            <a:ext cx="2677886" cy="2308324"/>
          </a:xfrm>
          <a:prstGeom prst="rect">
            <a:avLst/>
          </a:prstGeom>
          <a:noFill/>
        </p:spPr>
        <p:txBody>
          <a:bodyPr wrap="square" rtlCol="0">
            <a:spAutoFit/>
          </a:bodyPr>
          <a:lstStyle/>
          <a:p>
            <a:r>
              <a:rPr lang="en-US" b="1" dirty="0">
                <a:solidFill>
                  <a:srgbClr val="C00000"/>
                </a:solidFill>
              </a:rPr>
              <a:t>Precision Medicine:</a:t>
            </a:r>
          </a:p>
          <a:p>
            <a:r>
              <a:rPr lang="en-US" dirty="0"/>
              <a:t>an emerging approach for disease treatment and prevention that takes into account individual variability in genes, environment, and lifestyle for each person</a:t>
            </a:r>
          </a:p>
        </p:txBody>
      </p:sp>
      <p:sp>
        <p:nvSpPr>
          <p:cNvPr id="10" name="TextBox 9">
            <a:extLst>
              <a:ext uri="{FF2B5EF4-FFF2-40B4-BE49-F238E27FC236}">
                <a16:creationId xmlns:a16="http://schemas.microsoft.com/office/drawing/2014/main" id="{E920B9CD-9348-26AA-0253-155A29CFF47A}"/>
              </a:ext>
            </a:extLst>
          </p:cNvPr>
          <p:cNvSpPr txBox="1"/>
          <p:nvPr/>
        </p:nvSpPr>
        <p:spPr>
          <a:xfrm>
            <a:off x="8991600" y="3168295"/>
            <a:ext cx="2677886" cy="1754326"/>
          </a:xfrm>
          <a:prstGeom prst="rect">
            <a:avLst/>
          </a:prstGeom>
          <a:noFill/>
        </p:spPr>
        <p:txBody>
          <a:bodyPr wrap="square" rtlCol="0">
            <a:spAutoFit/>
          </a:bodyPr>
          <a:lstStyle/>
          <a:p>
            <a:r>
              <a:rPr lang="en-US" b="1" dirty="0">
                <a:solidFill>
                  <a:srgbClr val="C00000"/>
                </a:solidFill>
              </a:rPr>
              <a:t>Pharmacogenomics</a:t>
            </a:r>
            <a:r>
              <a:rPr lang="en-US" dirty="0"/>
              <a:t>:</a:t>
            </a:r>
          </a:p>
          <a:p>
            <a:r>
              <a:rPr lang="en-US" dirty="0"/>
              <a:t>an approach used by precision medicine, is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study of how genes affect a person’s response to drugs</a:t>
            </a:r>
            <a:endParaRPr lang="en-US" dirty="0"/>
          </a:p>
        </p:txBody>
      </p:sp>
    </p:spTree>
    <p:extLst>
      <p:ext uri="{BB962C8B-B14F-4D97-AF65-F5344CB8AC3E}">
        <p14:creationId xmlns:p14="http://schemas.microsoft.com/office/powerpoint/2010/main" val="552442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731EC-4906-231A-09E6-D7A4CFBEB06F}"/>
              </a:ext>
            </a:extLst>
          </p:cNvPr>
          <p:cNvSpPr txBox="1"/>
          <p:nvPr/>
        </p:nvSpPr>
        <p:spPr>
          <a:xfrm>
            <a:off x="124340" y="203200"/>
            <a:ext cx="10317881" cy="923330"/>
          </a:xfrm>
          <a:prstGeom prst="rect">
            <a:avLst/>
          </a:prstGeom>
          <a:noFill/>
        </p:spPr>
        <p:txBody>
          <a:bodyPr wrap="square" rtlCol="0">
            <a:spAutoFit/>
          </a:bodyPr>
          <a:lstStyle/>
          <a:p>
            <a:r>
              <a:rPr lang="en-US" sz="5400" dirty="0"/>
              <a:t>Phenotypes</a:t>
            </a:r>
          </a:p>
        </p:txBody>
      </p:sp>
      <p:sp>
        <p:nvSpPr>
          <p:cNvPr id="5" name="TextBox 4">
            <a:extLst>
              <a:ext uri="{FF2B5EF4-FFF2-40B4-BE49-F238E27FC236}">
                <a16:creationId xmlns:a16="http://schemas.microsoft.com/office/drawing/2014/main" id="{8E709C72-CFAE-4B91-896C-BA7C360522C2}"/>
              </a:ext>
            </a:extLst>
          </p:cNvPr>
          <p:cNvSpPr txBox="1"/>
          <p:nvPr/>
        </p:nvSpPr>
        <p:spPr>
          <a:xfrm>
            <a:off x="251418" y="1618290"/>
            <a:ext cx="5031862" cy="584775"/>
          </a:xfrm>
          <a:prstGeom prst="rect">
            <a:avLst/>
          </a:prstGeom>
          <a:noFill/>
        </p:spPr>
        <p:txBody>
          <a:bodyPr wrap="square" rtlCol="0">
            <a:spAutoFit/>
          </a:bodyPr>
          <a:lstStyle/>
          <a:p>
            <a:r>
              <a:rPr lang="en-US" sz="3200" b="1" dirty="0">
                <a:solidFill>
                  <a:srgbClr val="C00000"/>
                </a:solidFill>
              </a:rPr>
              <a:t>ABO blood group system</a:t>
            </a:r>
          </a:p>
        </p:txBody>
      </p:sp>
      <p:sp>
        <p:nvSpPr>
          <p:cNvPr id="8" name="TextBox 7">
            <a:extLst>
              <a:ext uri="{FF2B5EF4-FFF2-40B4-BE49-F238E27FC236}">
                <a16:creationId xmlns:a16="http://schemas.microsoft.com/office/drawing/2014/main" id="{C8DCA6DC-58F8-A3F9-FB7F-82981CE91F49}"/>
              </a:ext>
            </a:extLst>
          </p:cNvPr>
          <p:cNvSpPr txBox="1"/>
          <p:nvPr/>
        </p:nvSpPr>
        <p:spPr>
          <a:xfrm>
            <a:off x="251418" y="4723693"/>
            <a:ext cx="5031862" cy="584775"/>
          </a:xfrm>
          <a:prstGeom prst="rect">
            <a:avLst/>
          </a:prstGeom>
          <a:noFill/>
        </p:spPr>
        <p:txBody>
          <a:bodyPr wrap="square" rtlCol="0">
            <a:spAutoFit/>
          </a:bodyPr>
          <a:lstStyle/>
          <a:p>
            <a:r>
              <a:rPr lang="en-US" sz="3200" dirty="0"/>
              <a:t>Warfarin</a:t>
            </a:r>
          </a:p>
        </p:txBody>
      </p:sp>
      <p:sp>
        <p:nvSpPr>
          <p:cNvPr id="9" name="TextBox 8">
            <a:extLst>
              <a:ext uri="{FF2B5EF4-FFF2-40B4-BE49-F238E27FC236}">
                <a16:creationId xmlns:a16="http://schemas.microsoft.com/office/drawing/2014/main" id="{496B7411-8441-9DFB-CC9C-2DF92139314E}"/>
              </a:ext>
            </a:extLst>
          </p:cNvPr>
          <p:cNvSpPr txBox="1"/>
          <p:nvPr/>
        </p:nvSpPr>
        <p:spPr>
          <a:xfrm>
            <a:off x="251418" y="2924770"/>
            <a:ext cx="5031862" cy="1077218"/>
          </a:xfrm>
          <a:prstGeom prst="rect">
            <a:avLst/>
          </a:prstGeom>
          <a:noFill/>
        </p:spPr>
        <p:txBody>
          <a:bodyPr wrap="square" rtlCol="0">
            <a:spAutoFit/>
          </a:bodyPr>
          <a:lstStyle/>
          <a:p>
            <a:r>
              <a:rPr lang="en-US" sz="3200" dirty="0"/>
              <a:t>Heparin-induced thrombocytopenia (HIT)</a:t>
            </a:r>
          </a:p>
        </p:txBody>
      </p:sp>
      <p:pic>
        <p:nvPicPr>
          <p:cNvPr id="3" name="Picture 2" descr="Background pattern&#10;&#10;Description automatically generated">
            <a:extLst>
              <a:ext uri="{FF2B5EF4-FFF2-40B4-BE49-F238E27FC236}">
                <a16:creationId xmlns:a16="http://schemas.microsoft.com/office/drawing/2014/main" id="{03485FAB-6E64-3382-A84F-2E9DE2E83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6865" y="1618290"/>
            <a:ext cx="7343717" cy="4723693"/>
          </a:xfrm>
          <a:prstGeom prst="rect">
            <a:avLst/>
          </a:prstGeom>
        </p:spPr>
      </p:pic>
      <p:sp>
        <p:nvSpPr>
          <p:cNvPr id="6" name="TextBox 5">
            <a:extLst>
              <a:ext uri="{FF2B5EF4-FFF2-40B4-BE49-F238E27FC236}">
                <a16:creationId xmlns:a16="http://schemas.microsoft.com/office/drawing/2014/main" id="{9B43A8D6-1E77-2D15-E96A-C35AE42C228D}"/>
              </a:ext>
            </a:extLst>
          </p:cNvPr>
          <p:cNvSpPr txBox="1"/>
          <p:nvPr/>
        </p:nvSpPr>
        <p:spPr>
          <a:xfrm>
            <a:off x="5093155" y="1072772"/>
            <a:ext cx="7098845" cy="369332"/>
          </a:xfrm>
          <a:prstGeom prst="rect">
            <a:avLst/>
          </a:prstGeom>
          <a:noFill/>
        </p:spPr>
        <p:txBody>
          <a:bodyPr wrap="square" rtlCol="0">
            <a:spAutoFit/>
          </a:bodyPr>
          <a:lstStyle/>
          <a:p>
            <a:pPr algn="r"/>
            <a:r>
              <a:rPr lang="en-US" dirty="0"/>
              <a:t>What ABO blood types and subtypes associate with risk of disease?</a:t>
            </a:r>
          </a:p>
        </p:txBody>
      </p:sp>
    </p:spTree>
    <p:extLst>
      <p:ext uri="{BB962C8B-B14F-4D97-AF65-F5344CB8AC3E}">
        <p14:creationId xmlns:p14="http://schemas.microsoft.com/office/powerpoint/2010/main" val="1172324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731EC-4906-231A-09E6-D7A4CFBEB06F}"/>
              </a:ext>
            </a:extLst>
          </p:cNvPr>
          <p:cNvSpPr txBox="1"/>
          <p:nvPr/>
        </p:nvSpPr>
        <p:spPr>
          <a:xfrm>
            <a:off x="124340" y="203200"/>
            <a:ext cx="10317881" cy="923330"/>
          </a:xfrm>
          <a:prstGeom prst="rect">
            <a:avLst/>
          </a:prstGeom>
          <a:noFill/>
        </p:spPr>
        <p:txBody>
          <a:bodyPr wrap="square" rtlCol="0">
            <a:spAutoFit/>
          </a:bodyPr>
          <a:lstStyle/>
          <a:p>
            <a:r>
              <a:rPr lang="en-US" sz="5400" dirty="0"/>
              <a:t>Phenotypes</a:t>
            </a:r>
          </a:p>
        </p:txBody>
      </p:sp>
      <p:sp>
        <p:nvSpPr>
          <p:cNvPr id="5" name="TextBox 4">
            <a:extLst>
              <a:ext uri="{FF2B5EF4-FFF2-40B4-BE49-F238E27FC236}">
                <a16:creationId xmlns:a16="http://schemas.microsoft.com/office/drawing/2014/main" id="{8E709C72-CFAE-4B91-896C-BA7C360522C2}"/>
              </a:ext>
            </a:extLst>
          </p:cNvPr>
          <p:cNvSpPr txBox="1"/>
          <p:nvPr/>
        </p:nvSpPr>
        <p:spPr>
          <a:xfrm>
            <a:off x="251418" y="1618290"/>
            <a:ext cx="5031862" cy="584775"/>
          </a:xfrm>
          <a:prstGeom prst="rect">
            <a:avLst/>
          </a:prstGeom>
          <a:noFill/>
        </p:spPr>
        <p:txBody>
          <a:bodyPr wrap="square" rtlCol="0">
            <a:spAutoFit/>
          </a:bodyPr>
          <a:lstStyle/>
          <a:p>
            <a:r>
              <a:rPr lang="en-US" sz="3200" dirty="0"/>
              <a:t>ABO blood group system</a:t>
            </a:r>
          </a:p>
        </p:txBody>
      </p:sp>
      <p:sp>
        <p:nvSpPr>
          <p:cNvPr id="8" name="TextBox 7">
            <a:extLst>
              <a:ext uri="{FF2B5EF4-FFF2-40B4-BE49-F238E27FC236}">
                <a16:creationId xmlns:a16="http://schemas.microsoft.com/office/drawing/2014/main" id="{C8DCA6DC-58F8-A3F9-FB7F-82981CE91F49}"/>
              </a:ext>
            </a:extLst>
          </p:cNvPr>
          <p:cNvSpPr txBox="1"/>
          <p:nvPr/>
        </p:nvSpPr>
        <p:spPr>
          <a:xfrm>
            <a:off x="251418" y="4723693"/>
            <a:ext cx="5031862" cy="584775"/>
          </a:xfrm>
          <a:prstGeom prst="rect">
            <a:avLst/>
          </a:prstGeom>
          <a:noFill/>
        </p:spPr>
        <p:txBody>
          <a:bodyPr wrap="square" rtlCol="0">
            <a:spAutoFit/>
          </a:bodyPr>
          <a:lstStyle/>
          <a:p>
            <a:r>
              <a:rPr lang="en-US" sz="3200" dirty="0"/>
              <a:t>Warfarin</a:t>
            </a:r>
          </a:p>
        </p:txBody>
      </p:sp>
      <p:sp>
        <p:nvSpPr>
          <p:cNvPr id="9" name="TextBox 8">
            <a:extLst>
              <a:ext uri="{FF2B5EF4-FFF2-40B4-BE49-F238E27FC236}">
                <a16:creationId xmlns:a16="http://schemas.microsoft.com/office/drawing/2014/main" id="{496B7411-8441-9DFB-CC9C-2DF92139314E}"/>
              </a:ext>
            </a:extLst>
          </p:cNvPr>
          <p:cNvSpPr txBox="1"/>
          <p:nvPr/>
        </p:nvSpPr>
        <p:spPr>
          <a:xfrm>
            <a:off x="251418" y="2924770"/>
            <a:ext cx="5031862" cy="1077218"/>
          </a:xfrm>
          <a:prstGeom prst="rect">
            <a:avLst/>
          </a:prstGeom>
          <a:noFill/>
        </p:spPr>
        <p:txBody>
          <a:bodyPr wrap="square" rtlCol="0">
            <a:spAutoFit/>
          </a:bodyPr>
          <a:lstStyle/>
          <a:p>
            <a:r>
              <a:rPr lang="en-US" sz="3200" b="1" dirty="0">
                <a:solidFill>
                  <a:srgbClr val="C00000"/>
                </a:solidFill>
              </a:rPr>
              <a:t>Heparin-induced thrombocytopenia (HIT)</a:t>
            </a:r>
          </a:p>
        </p:txBody>
      </p:sp>
      <p:pic>
        <p:nvPicPr>
          <p:cNvPr id="3" name="Picture 2">
            <a:extLst>
              <a:ext uri="{FF2B5EF4-FFF2-40B4-BE49-F238E27FC236}">
                <a16:creationId xmlns:a16="http://schemas.microsoft.com/office/drawing/2014/main" id="{03485FAB-6E64-3382-A84F-2E9DE2E83A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25982" y="418081"/>
            <a:ext cx="4761844" cy="6439919"/>
          </a:xfrm>
          <a:prstGeom prst="rect">
            <a:avLst/>
          </a:prstGeom>
        </p:spPr>
      </p:pic>
      <p:sp>
        <p:nvSpPr>
          <p:cNvPr id="2" name="TextBox 1">
            <a:extLst>
              <a:ext uri="{FF2B5EF4-FFF2-40B4-BE49-F238E27FC236}">
                <a16:creationId xmlns:a16="http://schemas.microsoft.com/office/drawing/2014/main" id="{FA1A1B78-0C8C-5EEC-5149-BA1767E982D9}"/>
              </a:ext>
            </a:extLst>
          </p:cNvPr>
          <p:cNvSpPr txBox="1"/>
          <p:nvPr/>
        </p:nvSpPr>
        <p:spPr>
          <a:xfrm>
            <a:off x="4657481" y="203200"/>
            <a:ext cx="7098845" cy="369332"/>
          </a:xfrm>
          <a:prstGeom prst="rect">
            <a:avLst/>
          </a:prstGeom>
          <a:noFill/>
        </p:spPr>
        <p:txBody>
          <a:bodyPr wrap="square" rtlCol="0">
            <a:spAutoFit/>
          </a:bodyPr>
          <a:lstStyle/>
          <a:p>
            <a:pPr algn="r"/>
            <a:r>
              <a:rPr lang="en-US" dirty="0"/>
              <a:t>Who is at risk for developing HIT?</a:t>
            </a:r>
          </a:p>
        </p:txBody>
      </p:sp>
    </p:spTree>
    <p:extLst>
      <p:ext uri="{BB962C8B-B14F-4D97-AF65-F5344CB8AC3E}">
        <p14:creationId xmlns:p14="http://schemas.microsoft.com/office/powerpoint/2010/main" val="1850200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731EC-4906-231A-09E6-D7A4CFBEB06F}"/>
              </a:ext>
            </a:extLst>
          </p:cNvPr>
          <p:cNvSpPr txBox="1"/>
          <p:nvPr/>
        </p:nvSpPr>
        <p:spPr>
          <a:xfrm>
            <a:off x="124340" y="203200"/>
            <a:ext cx="10317881" cy="923330"/>
          </a:xfrm>
          <a:prstGeom prst="rect">
            <a:avLst/>
          </a:prstGeom>
          <a:noFill/>
        </p:spPr>
        <p:txBody>
          <a:bodyPr wrap="square" rtlCol="0">
            <a:spAutoFit/>
          </a:bodyPr>
          <a:lstStyle/>
          <a:p>
            <a:r>
              <a:rPr lang="en-US" sz="5400" dirty="0"/>
              <a:t>Phenotypes</a:t>
            </a:r>
          </a:p>
        </p:txBody>
      </p:sp>
      <p:sp>
        <p:nvSpPr>
          <p:cNvPr id="5" name="TextBox 4">
            <a:extLst>
              <a:ext uri="{FF2B5EF4-FFF2-40B4-BE49-F238E27FC236}">
                <a16:creationId xmlns:a16="http://schemas.microsoft.com/office/drawing/2014/main" id="{8E709C72-CFAE-4B91-896C-BA7C360522C2}"/>
              </a:ext>
            </a:extLst>
          </p:cNvPr>
          <p:cNvSpPr txBox="1"/>
          <p:nvPr/>
        </p:nvSpPr>
        <p:spPr>
          <a:xfrm>
            <a:off x="251418" y="1618290"/>
            <a:ext cx="5031862" cy="584775"/>
          </a:xfrm>
          <a:prstGeom prst="rect">
            <a:avLst/>
          </a:prstGeom>
          <a:noFill/>
        </p:spPr>
        <p:txBody>
          <a:bodyPr wrap="square" rtlCol="0">
            <a:spAutoFit/>
          </a:bodyPr>
          <a:lstStyle/>
          <a:p>
            <a:r>
              <a:rPr lang="en-US" sz="3200" dirty="0"/>
              <a:t>ABO blood group system</a:t>
            </a:r>
          </a:p>
        </p:txBody>
      </p:sp>
      <p:sp>
        <p:nvSpPr>
          <p:cNvPr id="8" name="TextBox 7">
            <a:extLst>
              <a:ext uri="{FF2B5EF4-FFF2-40B4-BE49-F238E27FC236}">
                <a16:creationId xmlns:a16="http://schemas.microsoft.com/office/drawing/2014/main" id="{C8DCA6DC-58F8-A3F9-FB7F-82981CE91F49}"/>
              </a:ext>
            </a:extLst>
          </p:cNvPr>
          <p:cNvSpPr txBox="1"/>
          <p:nvPr/>
        </p:nvSpPr>
        <p:spPr>
          <a:xfrm>
            <a:off x="251418" y="4723693"/>
            <a:ext cx="5031862" cy="584775"/>
          </a:xfrm>
          <a:prstGeom prst="rect">
            <a:avLst/>
          </a:prstGeom>
          <a:noFill/>
        </p:spPr>
        <p:txBody>
          <a:bodyPr wrap="square" rtlCol="0">
            <a:spAutoFit/>
          </a:bodyPr>
          <a:lstStyle/>
          <a:p>
            <a:r>
              <a:rPr lang="en-US" sz="3200" b="1" dirty="0">
                <a:solidFill>
                  <a:srgbClr val="C00000"/>
                </a:solidFill>
              </a:rPr>
              <a:t>Warfarin</a:t>
            </a:r>
          </a:p>
        </p:txBody>
      </p:sp>
      <p:sp>
        <p:nvSpPr>
          <p:cNvPr id="9" name="TextBox 8">
            <a:extLst>
              <a:ext uri="{FF2B5EF4-FFF2-40B4-BE49-F238E27FC236}">
                <a16:creationId xmlns:a16="http://schemas.microsoft.com/office/drawing/2014/main" id="{496B7411-8441-9DFB-CC9C-2DF92139314E}"/>
              </a:ext>
            </a:extLst>
          </p:cNvPr>
          <p:cNvSpPr txBox="1"/>
          <p:nvPr/>
        </p:nvSpPr>
        <p:spPr>
          <a:xfrm>
            <a:off x="251418" y="2924770"/>
            <a:ext cx="5031862" cy="1077218"/>
          </a:xfrm>
          <a:prstGeom prst="rect">
            <a:avLst/>
          </a:prstGeom>
          <a:noFill/>
        </p:spPr>
        <p:txBody>
          <a:bodyPr wrap="square" rtlCol="0">
            <a:spAutoFit/>
          </a:bodyPr>
          <a:lstStyle/>
          <a:p>
            <a:r>
              <a:rPr lang="en-US" sz="3200" dirty="0"/>
              <a:t>Heparin-induced thrombocytopenia (HIT)</a:t>
            </a:r>
          </a:p>
        </p:txBody>
      </p:sp>
      <p:sp>
        <p:nvSpPr>
          <p:cNvPr id="2" name="TextBox 1">
            <a:extLst>
              <a:ext uri="{FF2B5EF4-FFF2-40B4-BE49-F238E27FC236}">
                <a16:creationId xmlns:a16="http://schemas.microsoft.com/office/drawing/2014/main" id="{FA1A1B78-0C8C-5EEC-5149-BA1767E982D9}"/>
              </a:ext>
            </a:extLst>
          </p:cNvPr>
          <p:cNvSpPr txBox="1"/>
          <p:nvPr/>
        </p:nvSpPr>
        <p:spPr>
          <a:xfrm>
            <a:off x="4657481" y="203200"/>
            <a:ext cx="7098845" cy="369332"/>
          </a:xfrm>
          <a:prstGeom prst="rect">
            <a:avLst/>
          </a:prstGeom>
          <a:noFill/>
        </p:spPr>
        <p:txBody>
          <a:bodyPr wrap="square" rtlCol="0">
            <a:spAutoFit/>
          </a:bodyPr>
          <a:lstStyle/>
          <a:p>
            <a:pPr algn="r"/>
            <a:r>
              <a:rPr lang="en-US" dirty="0"/>
              <a:t>What is the correct stable dose for individuals needing to take warfarin?</a:t>
            </a:r>
          </a:p>
        </p:txBody>
      </p:sp>
      <p:pic>
        <p:nvPicPr>
          <p:cNvPr id="6" name="Content Placeholder 1039">
            <a:extLst>
              <a:ext uri="{FF2B5EF4-FFF2-40B4-BE49-F238E27FC236}">
                <a16:creationId xmlns:a16="http://schemas.microsoft.com/office/drawing/2014/main" id="{42D85A31-2324-C053-9F7E-27B59125B633}"/>
              </a:ext>
            </a:extLst>
          </p:cNvPr>
          <p:cNvPicPr>
            <a:picLocks noGrp="1" noChangeAspect="1"/>
          </p:cNvPicPr>
          <p:nvPr/>
        </p:nvPicPr>
        <p:blipFill rotWithShape="1">
          <a:blip r:embed="rId3">
            <a:extLst>
              <a:ext uri="{28A0092B-C50C-407E-A947-70E740481C1C}">
                <a14:useLocalDpi xmlns:a14="http://schemas.microsoft.com/office/drawing/2010/main" val="0"/>
              </a:ext>
            </a:extLst>
          </a:blip>
          <a:srcRect l="15760" t="434" r="-87" b="6423"/>
          <a:stretch/>
        </p:blipFill>
        <p:spPr>
          <a:xfrm>
            <a:off x="5046344" y="919143"/>
            <a:ext cx="6321118" cy="5088471"/>
          </a:xfrm>
          <a:prstGeom prst="rect">
            <a:avLst/>
          </a:prstGeom>
        </p:spPr>
      </p:pic>
    </p:spTree>
    <p:extLst>
      <p:ext uri="{BB962C8B-B14F-4D97-AF65-F5344CB8AC3E}">
        <p14:creationId xmlns:p14="http://schemas.microsoft.com/office/powerpoint/2010/main" val="140499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D3D64F-3E13-476B-B493-E469C3F9B56B}"/>
              </a:ext>
            </a:extLst>
          </p:cNvPr>
          <p:cNvSpPr txBox="1"/>
          <p:nvPr/>
        </p:nvSpPr>
        <p:spPr>
          <a:xfrm>
            <a:off x="124340" y="203200"/>
            <a:ext cx="10317881" cy="769441"/>
          </a:xfrm>
          <a:prstGeom prst="rect">
            <a:avLst/>
          </a:prstGeom>
          <a:noFill/>
        </p:spPr>
        <p:txBody>
          <a:bodyPr wrap="square" rtlCol="0">
            <a:spAutoFit/>
          </a:bodyPr>
          <a:lstStyle/>
          <a:p>
            <a:r>
              <a:rPr lang="en-US" sz="4400" dirty="0"/>
              <a:t>GWAS</a:t>
            </a:r>
          </a:p>
        </p:txBody>
      </p:sp>
      <p:pic>
        <p:nvPicPr>
          <p:cNvPr id="4" name="Picture 3">
            <a:extLst>
              <a:ext uri="{FF2B5EF4-FFF2-40B4-BE49-F238E27FC236}">
                <a16:creationId xmlns:a16="http://schemas.microsoft.com/office/drawing/2014/main" id="{FE969423-4CCD-5D56-931D-87F58DAC18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07993" y="1262260"/>
            <a:ext cx="6184007" cy="3092003"/>
          </a:xfrm>
          <a:prstGeom prst="rect">
            <a:avLst/>
          </a:prstGeom>
        </p:spPr>
      </p:pic>
      <p:pic>
        <p:nvPicPr>
          <p:cNvPr id="7" name="Picture 6">
            <a:extLst>
              <a:ext uri="{FF2B5EF4-FFF2-40B4-BE49-F238E27FC236}">
                <a16:creationId xmlns:a16="http://schemas.microsoft.com/office/drawing/2014/main" id="{FA88BDB8-0F31-C578-0BEB-E8AA4F2136A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5727" y="1011327"/>
            <a:ext cx="5945754" cy="4256105"/>
          </a:xfrm>
          <a:prstGeom prst="rect">
            <a:avLst/>
          </a:prstGeom>
        </p:spPr>
      </p:pic>
      <p:sp>
        <p:nvSpPr>
          <p:cNvPr id="9" name="Arrow: Curved Up 8">
            <a:extLst>
              <a:ext uri="{FF2B5EF4-FFF2-40B4-BE49-F238E27FC236}">
                <a16:creationId xmlns:a16="http://schemas.microsoft.com/office/drawing/2014/main" id="{9E080563-F9C0-8C12-9903-3277BFA0A573}"/>
              </a:ext>
            </a:extLst>
          </p:cNvPr>
          <p:cNvSpPr/>
          <p:nvPr/>
        </p:nvSpPr>
        <p:spPr>
          <a:xfrm>
            <a:off x="3812345" y="5267432"/>
            <a:ext cx="4853354" cy="76944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31170D3F-1448-3166-CCA7-B553627BD18E}"/>
              </a:ext>
            </a:extLst>
          </p:cNvPr>
          <p:cNvSpPr txBox="1"/>
          <p:nvPr/>
        </p:nvSpPr>
        <p:spPr>
          <a:xfrm>
            <a:off x="2612331" y="6180601"/>
            <a:ext cx="7829890" cy="369332"/>
          </a:xfrm>
          <a:prstGeom prst="rect">
            <a:avLst/>
          </a:prstGeom>
          <a:noFill/>
        </p:spPr>
        <p:txBody>
          <a:bodyPr wrap="square" rtlCol="0">
            <a:spAutoFit/>
          </a:bodyPr>
          <a:lstStyle/>
          <a:p>
            <a:r>
              <a:rPr lang="en-US" dirty="0"/>
              <a:t>Do this a million times than plot the p-values to look for a significant signal</a:t>
            </a:r>
          </a:p>
        </p:txBody>
      </p:sp>
    </p:spTree>
    <p:extLst>
      <p:ext uri="{BB962C8B-B14F-4D97-AF65-F5344CB8AC3E}">
        <p14:creationId xmlns:p14="http://schemas.microsoft.com/office/powerpoint/2010/main" val="3159317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D3D64F-3E13-476B-B493-E469C3F9B56B}"/>
              </a:ext>
            </a:extLst>
          </p:cNvPr>
          <p:cNvSpPr txBox="1"/>
          <p:nvPr/>
        </p:nvSpPr>
        <p:spPr>
          <a:xfrm>
            <a:off x="124340" y="203200"/>
            <a:ext cx="10317881" cy="677108"/>
          </a:xfrm>
          <a:prstGeom prst="rect">
            <a:avLst/>
          </a:prstGeom>
          <a:noFill/>
        </p:spPr>
        <p:txBody>
          <a:bodyPr wrap="square" rtlCol="0">
            <a:spAutoFit/>
          </a:bodyPr>
          <a:lstStyle/>
          <a:p>
            <a:r>
              <a:rPr lang="en-US" sz="3800" dirty="0"/>
              <a:t>Building our models</a:t>
            </a:r>
          </a:p>
        </p:txBody>
      </p:sp>
      <p:grpSp>
        <p:nvGrpSpPr>
          <p:cNvPr id="3" name="Group 2">
            <a:extLst>
              <a:ext uri="{FF2B5EF4-FFF2-40B4-BE49-F238E27FC236}">
                <a16:creationId xmlns:a16="http://schemas.microsoft.com/office/drawing/2014/main" id="{570540BD-309D-5457-7C78-7FBE07EDC21D}"/>
              </a:ext>
            </a:extLst>
          </p:cNvPr>
          <p:cNvGrpSpPr/>
          <p:nvPr/>
        </p:nvGrpSpPr>
        <p:grpSpPr>
          <a:xfrm>
            <a:off x="2053025" y="3429000"/>
            <a:ext cx="8085950" cy="3096026"/>
            <a:chOff x="833438" y="4757738"/>
            <a:chExt cx="22359937" cy="8561387"/>
          </a:xfrm>
        </p:grpSpPr>
        <p:sp>
          <p:nvSpPr>
            <p:cNvPr id="5" name="Oval 3">
              <a:extLst>
                <a:ext uri="{FF2B5EF4-FFF2-40B4-BE49-F238E27FC236}">
                  <a16:creationId xmlns:a16="http://schemas.microsoft.com/office/drawing/2014/main" id="{B140E1F1-01A4-8146-2C16-1C1330BA4803}"/>
                </a:ext>
              </a:extLst>
            </p:cNvPr>
            <p:cNvSpPr>
              <a:spLocks/>
            </p:cNvSpPr>
            <p:nvPr/>
          </p:nvSpPr>
          <p:spPr bwMode="auto">
            <a:xfrm>
              <a:off x="833438" y="8032750"/>
              <a:ext cx="5286375" cy="5286375"/>
            </a:xfrm>
            <a:prstGeom prst="ellipse">
              <a:avLst/>
            </a:prstGeom>
            <a:noFill/>
            <a:ln w="76200" cap="flat" cmpd="sng">
              <a:solidFill>
                <a:srgbClr val="7030A3"/>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nSpc>
                  <a:spcPct val="120000"/>
                </a:lnSpc>
              </a:pPr>
              <a:endParaRPr lang="en-US" altLang="en-US" sz="3000">
                <a:solidFill>
                  <a:srgbClr val="FFFFFF"/>
                </a:solidFill>
                <a:latin typeface="Proxima Nova Extrabold" charset="0"/>
                <a:ea typeface="Proxima Nova Extrabold" charset="0"/>
                <a:cs typeface="Proxima Nova Extrabold" charset="0"/>
                <a:sym typeface="Proxima Nova Extrabold" charset="0"/>
              </a:endParaRPr>
            </a:p>
          </p:txBody>
        </p:sp>
        <p:sp>
          <p:nvSpPr>
            <p:cNvPr id="6" name="Oval 4">
              <a:extLst>
                <a:ext uri="{FF2B5EF4-FFF2-40B4-BE49-F238E27FC236}">
                  <a16:creationId xmlns:a16="http://schemas.microsoft.com/office/drawing/2014/main" id="{611AD34B-10F1-D09D-C954-16B9A21ACAA6}"/>
                </a:ext>
              </a:extLst>
            </p:cNvPr>
            <p:cNvSpPr>
              <a:spLocks/>
            </p:cNvSpPr>
            <p:nvPr/>
          </p:nvSpPr>
          <p:spPr bwMode="auto">
            <a:xfrm>
              <a:off x="3160713" y="4757738"/>
              <a:ext cx="5284787" cy="5286375"/>
            </a:xfrm>
            <a:prstGeom prst="ellipse">
              <a:avLst/>
            </a:prstGeom>
            <a:noFill/>
            <a:ln w="76200" cap="flat" cmpd="sng">
              <a:solidFill>
                <a:srgbClr val="72AE3F"/>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nSpc>
                  <a:spcPct val="120000"/>
                </a:lnSpc>
              </a:pPr>
              <a:endParaRPr lang="en-US" altLang="en-US" sz="3000">
                <a:solidFill>
                  <a:srgbClr val="FFFFFF"/>
                </a:solidFill>
                <a:latin typeface="Proxima Nova Extrabold" charset="0"/>
                <a:ea typeface="Proxima Nova Extrabold" charset="0"/>
                <a:cs typeface="Proxima Nova Extrabold" charset="0"/>
                <a:sym typeface="Proxima Nova Extrabold" charset="0"/>
              </a:endParaRPr>
            </a:p>
          </p:txBody>
        </p:sp>
        <p:sp>
          <p:nvSpPr>
            <p:cNvPr id="8" name="Oval 5">
              <a:extLst>
                <a:ext uri="{FF2B5EF4-FFF2-40B4-BE49-F238E27FC236}">
                  <a16:creationId xmlns:a16="http://schemas.microsoft.com/office/drawing/2014/main" id="{B4900033-E86A-4541-8B32-D63C59894000}"/>
                </a:ext>
              </a:extLst>
            </p:cNvPr>
            <p:cNvSpPr>
              <a:spLocks/>
            </p:cNvSpPr>
            <p:nvPr/>
          </p:nvSpPr>
          <p:spPr bwMode="auto">
            <a:xfrm>
              <a:off x="4791075" y="8032750"/>
              <a:ext cx="5286375" cy="5286375"/>
            </a:xfrm>
            <a:prstGeom prst="ellipse">
              <a:avLst/>
            </a:prstGeom>
            <a:noFill/>
            <a:ln w="76200" cap="flat" cmpd="sng">
              <a:solidFill>
                <a:srgbClr val="0E72C5"/>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nSpc>
                  <a:spcPct val="120000"/>
                </a:lnSpc>
              </a:pPr>
              <a:endParaRPr lang="en-US" altLang="en-US" sz="3000">
                <a:solidFill>
                  <a:srgbClr val="FFFFFF"/>
                </a:solidFill>
                <a:latin typeface="Proxima Nova Extrabold" charset="0"/>
                <a:ea typeface="Proxima Nova Extrabold" charset="0"/>
                <a:cs typeface="Proxima Nova Extrabold" charset="0"/>
                <a:sym typeface="Proxima Nova Extrabold" charset="0"/>
              </a:endParaRPr>
            </a:p>
          </p:txBody>
        </p:sp>
        <p:pic>
          <p:nvPicPr>
            <p:cNvPr id="11" name="Picture 6">
              <a:extLst>
                <a:ext uri="{FF2B5EF4-FFF2-40B4-BE49-F238E27FC236}">
                  <a16:creationId xmlns:a16="http://schemas.microsoft.com/office/drawing/2014/main" id="{81A34A78-449A-8A2C-49EB-D9974B925EC5}"/>
                </a:ext>
              </a:extLst>
            </p:cNvPr>
            <p:cNvPicPr>
              <a:picLocks noChangeAspect="1"/>
            </p:cNvPicPr>
            <p:nvPr/>
          </p:nvPicPr>
          <p:blipFill>
            <a:blip r:embed="rId3">
              <a:extLst>
                <a:ext uri="{28A0092B-C50C-407E-A947-70E740481C1C}">
                  <a14:useLocalDpi xmlns:a14="http://schemas.microsoft.com/office/drawing/2010/main" val="0"/>
                </a:ext>
              </a:extLst>
            </a:blip>
            <a:srcRect r="60725"/>
            <a:stretch>
              <a:fillRect/>
            </a:stretch>
          </p:blipFill>
          <p:spPr bwMode="auto">
            <a:xfrm>
              <a:off x="10812463" y="5365750"/>
              <a:ext cx="4667250" cy="739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7">
              <a:extLst>
                <a:ext uri="{FF2B5EF4-FFF2-40B4-BE49-F238E27FC236}">
                  <a16:creationId xmlns:a16="http://schemas.microsoft.com/office/drawing/2014/main" id="{21CB679C-367A-718A-55FE-1424F6D4ED06}"/>
                </a:ext>
              </a:extLst>
            </p:cNvPr>
            <p:cNvPicPr>
              <a:picLocks noChangeAspect="1"/>
            </p:cNvPicPr>
            <p:nvPr/>
          </p:nvPicPr>
          <p:blipFill>
            <a:blip r:embed="rId3">
              <a:extLst>
                <a:ext uri="{28A0092B-C50C-407E-A947-70E740481C1C}">
                  <a14:useLocalDpi xmlns:a14="http://schemas.microsoft.com/office/drawing/2010/main" val="0"/>
                </a:ext>
              </a:extLst>
            </a:blip>
            <a:srcRect l="37019"/>
            <a:stretch>
              <a:fillRect/>
            </a:stretch>
          </p:blipFill>
          <p:spPr bwMode="auto">
            <a:xfrm>
              <a:off x="15709900" y="5365750"/>
              <a:ext cx="7483475" cy="739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3" name="TextBox 12">
            <a:extLst>
              <a:ext uri="{FF2B5EF4-FFF2-40B4-BE49-F238E27FC236}">
                <a16:creationId xmlns:a16="http://schemas.microsoft.com/office/drawing/2014/main" id="{1F98E271-05FD-5F42-18A8-0C9E1D0CAB2E}"/>
              </a:ext>
            </a:extLst>
          </p:cNvPr>
          <p:cNvSpPr txBox="1"/>
          <p:nvPr/>
        </p:nvSpPr>
        <p:spPr>
          <a:xfrm>
            <a:off x="300277" y="1218913"/>
            <a:ext cx="11329351" cy="1938992"/>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Phenotype = Genotype and </a:t>
            </a:r>
            <a:r>
              <a:rPr lang="en-US" sz="2400" b="1" u="sng" dirty="0">
                <a:latin typeface="Arial" panose="020B0604020202020204" pitchFamily="34" charset="0"/>
                <a:cs typeface="Arial" panose="020B0604020202020204" pitchFamily="34" charset="0"/>
              </a:rPr>
              <a:t>Environment</a:t>
            </a:r>
          </a:p>
          <a:p>
            <a:endParaRPr lang="en-US" sz="2400" b="1" u="sng"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Also, should be noted that though there may be particular haplotypes that tend to segregate with specific populations, there is vastly more variation </a:t>
            </a:r>
            <a:r>
              <a:rPr lang="en-US" sz="2400" b="1" dirty="0">
                <a:latin typeface="Arial" panose="020B0604020202020204" pitchFamily="34" charset="0"/>
                <a:cs typeface="Arial" panose="020B0604020202020204" pitchFamily="34" charset="0"/>
              </a:rPr>
              <a:t>within</a:t>
            </a:r>
            <a:r>
              <a:rPr lang="en-US" sz="2400" dirty="0">
                <a:latin typeface="Arial" panose="020B0604020202020204" pitchFamily="34" charset="0"/>
                <a:cs typeface="Arial" panose="020B0604020202020204" pitchFamily="34" charset="0"/>
              </a:rPr>
              <a:t> populations than </a:t>
            </a:r>
            <a:r>
              <a:rPr lang="en-US" sz="2400" b="1" dirty="0">
                <a:latin typeface="Arial" panose="020B0604020202020204" pitchFamily="34" charset="0"/>
                <a:cs typeface="Arial" panose="020B0604020202020204" pitchFamily="34" charset="0"/>
              </a:rPr>
              <a:t>between</a:t>
            </a:r>
            <a:r>
              <a:rPr lang="en-US" sz="2400" dirty="0">
                <a:latin typeface="Arial" panose="020B0604020202020204" pitchFamily="34" charset="0"/>
                <a:cs typeface="Arial" panose="020B0604020202020204" pitchFamily="34" charset="0"/>
              </a:rPr>
              <a:t> populations</a:t>
            </a:r>
          </a:p>
        </p:txBody>
      </p:sp>
    </p:spTree>
    <p:extLst>
      <p:ext uri="{BB962C8B-B14F-4D97-AF65-F5344CB8AC3E}">
        <p14:creationId xmlns:p14="http://schemas.microsoft.com/office/powerpoint/2010/main" val="2640130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976</TotalTime>
  <Words>658</Words>
  <Application>Microsoft Office PowerPoint</Application>
  <PresentationFormat>Widescreen</PresentationFormat>
  <Paragraphs>62</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Proxima Nova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Kiana Martinez</dc:creator>
  <cp:lastModifiedBy>Kiana Martinez</cp:lastModifiedBy>
  <cp:revision>67</cp:revision>
  <dcterms:created xsi:type="dcterms:W3CDTF">2022-04-25T17:43:21Z</dcterms:created>
  <dcterms:modified xsi:type="dcterms:W3CDTF">2022-09-02T20:31:37Z</dcterms:modified>
</cp:coreProperties>
</file>